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9" r:id="rId3"/>
    <p:sldId id="257" r:id="rId4"/>
    <p:sldId id="295" r:id="rId5"/>
    <p:sldId id="282" r:id="rId6"/>
    <p:sldId id="258" r:id="rId7"/>
    <p:sldId id="272" r:id="rId8"/>
    <p:sldId id="290" r:id="rId9"/>
    <p:sldId id="264" r:id="rId10"/>
    <p:sldId id="274" r:id="rId11"/>
    <p:sldId id="291" r:id="rId12"/>
    <p:sldId id="276" r:id="rId13"/>
    <p:sldId id="284" r:id="rId14"/>
    <p:sldId id="296" r:id="rId15"/>
    <p:sldId id="293" r:id="rId16"/>
    <p:sldId id="277" r:id="rId17"/>
    <p:sldId id="287" r:id="rId18"/>
    <p:sldId id="281" r:id="rId19"/>
    <p:sldId id="280" r:id="rId20"/>
    <p:sldId id="283" r:id="rId21"/>
    <p:sldId id="288" r:id="rId22"/>
    <p:sldId id="286" r:id="rId23"/>
    <p:sldId id="2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44ED-8817-94E3-97A9-34B54D6BE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1677AC-FBBA-BC3C-3F25-6067CDA7C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79B46C-50C2-8D3E-302D-540F666E7C5C}"/>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5" name="Footer Placeholder 4">
            <a:extLst>
              <a:ext uri="{FF2B5EF4-FFF2-40B4-BE49-F238E27FC236}">
                <a16:creationId xmlns:a16="http://schemas.microsoft.com/office/drawing/2014/main" id="{CEABE128-B89D-A023-4EDD-5837E1B9E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AC8FB-5077-29ED-2181-4D9C7F0501BD}"/>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1346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B12D-2F59-96ED-2CB5-4F400054B4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A42257-D509-993F-796E-7B8608952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0BF88-00CD-80F9-A72D-7E0C4CC9E686}"/>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5" name="Footer Placeholder 4">
            <a:extLst>
              <a:ext uri="{FF2B5EF4-FFF2-40B4-BE49-F238E27FC236}">
                <a16:creationId xmlns:a16="http://schemas.microsoft.com/office/drawing/2014/main" id="{4B7204F0-EA53-EF83-5B4B-86CE481C8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713EC-6214-9DC5-B919-59F1F2FCEF89}"/>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45008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D4C71-16B2-BECE-83C6-47A9F0D416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406BB-BEB8-9C91-D5BA-F58E313ED2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3CF2E-6CE2-0DF8-F535-C109159667EA}"/>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5" name="Footer Placeholder 4">
            <a:extLst>
              <a:ext uri="{FF2B5EF4-FFF2-40B4-BE49-F238E27FC236}">
                <a16:creationId xmlns:a16="http://schemas.microsoft.com/office/drawing/2014/main" id="{9D7D9F00-F788-0743-77D4-1235C0FC6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41DD4-C6AA-B65E-3B8C-1A76BE907CFC}"/>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180013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0BB2-57F5-E088-EB78-D886F4FC7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E2A346-4B5E-7C1A-8BA0-21BA297E7D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B0834-0D2A-B4AB-F77B-6D0956983021}"/>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5" name="Footer Placeholder 4">
            <a:extLst>
              <a:ext uri="{FF2B5EF4-FFF2-40B4-BE49-F238E27FC236}">
                <a16:creationId xmlns:a16="http://schemas.microsoft.com/office/drawing/2014/main" id="{04F2F95D-6CE6-0DD5-C8D8-AD16ECE83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C2A5C-85A2-62C9-907B-9CD6CE7AA05E}"/>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20787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713B-E08A-90FC-132E-6E910392B3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C91808-478C-209C-B1AF-C7C3E1F62F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02F5B2-7F97-2706-4D12-81239BD64195}"/>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5" name="Footer Placeholder 4">
            <a:extLst>
              <a:ext uri="{FF2B5EF4-FFF2-40B4-BE49-F238E27FC236}">
                <a16:creationId xmlns:a16="http://schemas.microsoft.com/office/drawing/2014/main" id="{FC7301E6-B0D0-B9BA-A2DA-1D40F168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17F9F-F640-2F2A-EBE7-4359455D2B0C}"/>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92759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8DD0-2340-711C-B36A-E75B0FE6E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C1D84-DB0B-E108-E67A-045E64A407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D7D41C-85A8-926F-DC43-9532C7F268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66A40-A6EA-30CE-D02D-47D1F3BD9289}"/>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6" name="Footer Placeholder 5">
            <a:extLst>
              <a:ext uri="{FF2B5EF4-FFF2-40B4-BE49-F238E27FC236}">
                <a16:creationId xmlns:a16="http://schemas.microsoft.com/office/drawing/2014/main" id="{72221CE0-4AD8-F6E6-8FAB-E165EC3D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C12A32-0256-6D62-69EC-14B74D0380D7}"/>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116966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6A8D-305B-4FA3-A14C-B31B47A92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44214A-0BBB-19F6-52AF-A85FF839F0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FAAC61-4D01-4D2F-19D1-D6363C9AF1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0DAF2-D196-1016-B90D-6E05E79FC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E4F5CA-74BB-619E-7535-1BBECDE7D6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A3F529-585D-DC50-8918-2050B12EB8C1}"/>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8" name="Footer Placeholder 7">
            <a:extLst>
              <a:ext uri="{FF2B5EF4-FFF2-40B4-BE49-F238E27FC236}">
                <a16:creationId xmlns:a16="http://schemas.microsoft.com/office/drawing/2014/main" id="{6B30AF5D-1867-873E-BF75-9407D7C0C0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1738CD-2724-7819-21AF-6F683D1C1BF7}"/>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400716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71DA-A11A-1826-2AB6-73D6DAF4A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7FDE0-4334-2358-EF6B-53E7286A4BE8}"/>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4" name="Footer Placeholder 3">
            <a:extLst>
              <a:ext uri="{FF2B5EF4-FFF2-40B4-BE49-F238E27FC236}">
                <a16:creationId xmlns:a16="http://schemas.microsoft.com/office/drawing/2014/main" id="{31E11D63-3951-AC3F-CD57-6E96D61B14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9C889D-F3E3-8E8C-DAB0-308179922F4E}"/>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45242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8D638-02CB-DC94-E460-0F43503F0578}"/>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3" name="Footer Placeholder 2">
            <a:extLst>
              <a:ext uri="{FF2B5EF4-FFF2-40B4-BE49-F238E27FC236}">
                <a16:creationId xmlns:a16="http://schemas.microsoft.com/office/drawing/2014/main" id="{755FFBC4-53D9-C65D-B4C8-F07C5F9DF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2CC1FB-590C-4EED-75E3-4C2EAE814073}"/>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11509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B150-52ED-9B00-5A42-6FC20237D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3FEDE-15FF-228C-57D9-025A35F281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92A6EA-7C68-04B3-6405-168CAAFC3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25962C-5447-1A12-930B-1FE4055BF1AF}"/>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6" name="Footer Placeholder 5">
            <a:extLst>
              <a:ext uri="{FF2B5EF4-FFF2-40B4-BE49-F238E27FC236}">
                <a16:creationId xmlns:a16="http://schemas.microsoft.com/office/drawing/2014/main" id="{0CDF92A1-4047-0BCC-16EF-816C581D4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5B432-C695-D55E-A3FE-5C30420AC1E0}"/>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91986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8277-C244-8C6E-A4E9-FDA9CA183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845C95-A62A-53DA-1AB9-44F8151291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6E18FA-0835-76E8-7B6A-C7ABAA427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3DE05-6A6A-339E-CC4B-98B4895058EC}"/>
              </a:ext>
            </a:extLst>
          </p:cNvPr>
          <p:cNvSpPr>
            <a:spLocks noGrp="1"/>
          </p:cNvSpPr>
          <p:nvPr>
            <p:ph type="dt" sz="half" idx="10"/>
          </p:nvPr>
        </p:nvSpPr>
        <p:spPr/>
        <p:txBody>
          <a:bodyPr/>
          <a:lstStyle/>
          <a:p>
            <a:fld id="{CF419B87-C69B-EE47-94D0-DA0A3293230A}" type="datetimeFigureOut">
              <a:rPr lang="en-US" smtClean="0"/>
              <a:t>1/15/24</a:t>
            </a:fld>
            <a:endParaRPr lang="en-US"/>
          </a:p>
        </p:txBody>
      </p:sp>
      <p:sp>
        <p:nvSpPr>
          <p:cNvPr id="6" name="Footer Placeholder 5">
            <a:extLst>
              <a:ext uri="{FF2B5EF4-FFF2-40B4-BE49-F238E27FC236}">
                <a16:creationId xmlns:a16="http://schemas.microsoft.com/office/drawing/2014/main" id="{AC493492-1B11-252C-5135-2EE00646E1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4EDBF-B69E-3C92-2C39-E734BFFF0067}"/>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4592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115042-AFF1-6D2C-3E20-20821DD55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589294-E5E1-3C65-CF0C-236371364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3E54-EA97-47F0-EE36-7A56A79DC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19B87-C69B-EE47-94D0-DA0A3293230A}" type="datetimeFigureOut">
              <a:rPr lang="en-US" smtClean="0"/>
              <a:t>1/15/24</a:t>
            </a:fld>
            <a:endParaRPr lang="en-US"/>
          </a:p>
        </p:txBody>
      </p:sp>
      <p:sp>
        <p:nvSpPr>
          <p:cNvPr id="5" name="Footer Placeholder 4">
            <a:extLst>
              <a:ext uri="{FF2B5EF4-FFF2-40B4-BE49-F238E27FC236}">
                <a16:creationId xmlns:a16="http://schemas.microsoft.com/office/drawing/2014/main" id="{16846AB6-586F-A3A3-7B86-2DD021F0F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A77442-17E5-ECB3-DA3D-18424665A6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17DDC-A7C0-0442-BFE1-98AFA5AFEBD7}" type="slidenum">
              <a:rPr lang="en-US" smtClean="0"/>
              <a:t>‹#›</a:t>
            </a:fld>
            <a:endParaRPr lang="en-US"/>
          </a:p>
        </p:txBody>
      </p:sp>
    </p:spTree>
    <p:extLst>
      <p:ext uri="{BB962C8B-B14F-4D97-AF65-F5344CB8AC3E}">
        <p14:creationId xmlns:p14="http://schemas.microsoft.com/office/powerpoint/2010/main" val="4150269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github.com/RyanFineganTradingProjects/2023-11-27-Trades/blob/main/HII%20Long.pdf" TargetMode="External"/><Relationship Id="rId4" Type="http://schemas.openxmlformats.org/officeDocument/2006/relationships/hyperlink" Target="https://github.com/RyanFineganTradingProjects/2023-11-27-Trades/blob/main/QD%20Trading%20Strat%20HII.ipynb"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yanFineganTradingProjects/2023-11-27-Trades" TargetMode="External"/><Relationship Id="rId2" Type="http://schemas.openxmlformats.org/officeDocument/2006/relationships/hyperlink" Target="https://github.com/RyanFineganTradingProjects/MacroOutlook2024/blob/main/Macro%20and%20Asset%20Allocation.ipyn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Macro Outlook</a:t>
            </a:r>
          </a:p>
        </p:txBody>
      </p:sp>
      <p:sp>
        <p:nvSpPr>
          <p:cNvPr id="3" name="Subtitle 2">
            <a:extLst>
              <a:ext uri="{FF2B5EF4-FFF2-40B4-BE49-F238E27FC236}">
                <a16:creationId xmlns:a16="http://schemas.microsoft.com/office/drawing/2014/main" id="{4F796AF9-4AD3-A668-D41E-83E16AC66AE8}"/>
              </a:ext>
            </a:extLst>
          </p:cNvPr>
          <p:cNvSpPr>
            <a:spLocks noGrp="1"/>
          </p:cNvSpPr>
          <p:nvPr>
            <p:ph type="subTitle" idx="1"/>
          </p:nvPr>
        </p:nvSpPr>
        <p:spPr/>
        <p:txBody>
          <a:bodyPr/>
          <a:lstStyle/>
          <a:p>
            <a:r>
              <a:rPr lang="en-US" dirty="0"/>
              <a:t>2024</a:t>
            </a:r>
          </a:p>
        </p:txBody>
      </p:sp>
    </p:spTree>
    <p:extLst>
      <p:ext uri="{BB962C8B-B14F-4D97-AF65-F5344CB8AC3E}">
        <p14:creationId xmlns:p14="http://schemas.microsoft.com/office/powerpoint/2010/main" val="2126142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42611-1494-8363-6256-8AB6AEA9E55D}"/>
              </a:ext>
            </a:extLst>
          </p:cNvPr>
          <p:cNvSpPr>
            <a:spLocks noGrp="1"/>
          </p:cNvSpPr>
          <p:nvPr>
            <p:ph type="title"/>
          </p:nvPr>
        </p:nvSpPr>
        <p:spPr>
          <a:xfrm>
            <a:off x="589560" y="856180"/>
            <a:ext cx="4560584" cy="1128068"/>
          </a:xfrm>
        </p:spPr>
        <p:txBody>
          <a:bodyPr anchor="ctr">
            <a:normAutofit/>
          </a:bodyPr>
          <a:lstStyle/>
          <a:p>
            <a:r>
              <a:rPr lang="en-US" sz="3700"/>
              <a:t>Temporary Health Services </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00AB9-C0C9-5278-DE65-A7A27A8C730F}"/>
              </a:ext>
            </a:extLst>
          </p:cNvPr>
          <p:cNvSpPr>
            <a:spLocks noGrp="1"/>
          </p:cNvSpPr>
          <p:nvPr>
            <p:ph idx="1"/>
          </p:nvPr>
        </p:nvSpPr>
        <p:spPr>
          <a:xfrm>
            <a:off x="590719" y="2330505"/>
            <a:ext cx="4559425" cy="3979585"/>
          </a:xfrm>
        </p:spPr>
        <p:txBody>
          <a:bodyPr anchor="ctr">
            <a:normAutofit/>
          </a:bodyPr>
          <a:lstStyle/>
          <a:p>
            <a:r>
              <a:rPr lang="en-US" sz="2000" dirty="0"/>
              <a:t>Starts declining in each economic downturn</a:t>
            </a:r>
          </a:p>
          <a:p>
            <a:r>
              <a:rPr lang="en-US" sz="2000" dirty="0"/>
              <a:t>Leading indicator for Fed mandate of full employment</a:t>
            </a: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lines&#10;&#10;Description automatically generated">
            <a:extLst>
              <a:ext uri="{FF2B5EF4-FFF2-40B4-BE49-F238E27FC236}">
                <a16:creationId xmlns:a16="http://schemas.microsoft.com/office/drawing/2014/main" id="{CA11114A-36CC-D5C7-3C74-21EB2337768C}"/>
              </a:ext>
            </a:extLst>
          </p:cNvPr>
          <p:cNvPicPr>
            <a:picLocks noChangeAspect="1"/>
          </p:cNvPicPr>
          <p:nvPr/>
        </p:nvPicPr>
        <p:blipFill rotWithShape="1">
          <a:blip r:embed="rId2"/>
          <a:srcRect r="4" b="324"/>
          <a:stretch/>
        </p:blipFill>
        <p:spPr>
          <a:xfrm>
            <a:off x="5977788" y="799352"/>
            <a:ext cx="5425410" cy="5259296"/>
          </a:xfrm>
          <a:prstGeom prst="rect">
            <a:avLst/>
          </a:prstGeom>
        </p:spPr>
      </p:pic>
    </p:spTree>
    <p:extLst>
      <p:ext uri="{BB962C8B-B14F-4D97-AF65-F5344CB8AC3E}">
        <p14:creationId xmlns:p14="http://schemas.microsoft.com/office/powerpoint/2010/main" val="243470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42611-1494-8363-6256-8AB6AEA9E55D}"/>
              </a:ext>
            </a:extLst>
          </p:cNvPr>
          <p:cNvSpPr>
            <a:spLocks noGrp="1"/>
          </p:cNvSpPr>
          <p:nvPr>
            <p:ph type="title"/>
          </p:nvPr>
        </p:nvSpPr>
        <p:spPr>
          <a:xfrm>
            <a:off x="645064" y="525982"/>
            <a:ext cx="4282983" cy="1200361"/>
          </a:xfrm>
        </p:spPr>
        <p:txBody>
          <a:bodyPr anchor="b">
            <a:normAutofit/>
          </a:bodyPr>
          <a:lstStyle/>
          <a:p>
            <a:r>
              <a:rPr lang="en-US" sz="3600"/>
              <a:t>Wage Inflation</a:t>
            </a:r>
          </a:p>
        </p:txBody>
      </p:sp>
      <p:sp>
        <p:nvSpPr>
          <p:cNvPr id="50" name="Rectangle 4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00AB9-C0C9-5278-DE65-A7A27A8C730F}"/>
              </a:ext>
            </a:extLst>
          </p:cNvPr>
          <p:cNvSpPr>
            <a:spLocks noGrp="1"/>
          </p:cNvSpPr>
          <p:nvPr>
            <p:ph idx="1"/>
          </p:nvPr>
        </p:nvSpPr>
        <p:spPr>
          <a:xfrm>
            <a:off x="645066" y="2031101"/>
            <a:ext cx="4282984" cy="3511943"/>
          </a:xfrm>
        </p:spPr>
        <p:txBody>
          <a:bodyPr anchor="ctr">
            <a:normAutofit/>
          </a:bodyPr>
          <a:lstStyle/>
          <a:p>
            <a:r>
              <a:rPr lang="en-US" sz="1800" dirty="0"/>
              <a:t>Hawkish: ECI and AHE are trending downward but still no where near where Fed has targeted for proxy for wage inflation</a:t>
            </a:r>
          </a:p>
          <a:p>
            <a:pPr lvl="1"/>
            <a:r>
              <a:rPr lang="en-US" sz="1400" dirty="0"/>
              <a:t>Wages will need to come down more to decrease consumer demand </a:t>
            </a:r>
          </a:p>
          <a:p>
            <a:r>
              <a:rPr lang="en-US" sz="1800" dirty="0"/>
              <a:t>Relevant: Fed mandate for price stability and participants might be overlooking as market priced in March rate cuts around 70% probability</a:t>
            </a:r>
          </a:p>
        </p:txBody>
      </p:sp>
      <p:sp>
        <p:nvSpPr>
          <p:cNvPr id="51" name="Rectangle 5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two people&#10;&#10;Description automatically generated">
            <a:extLst>
              <a:ext uri="{FF2B5EF4-FFF2-40B4-BE49-F238E27FC236}">
                <a16:creationId xmlns:a16="http://schemas.microsoft.com/office/drawing/2014/main" id="{F8EB948D-6296-A6DB-0F3E-1B7EA3C1AA01}"/>
              </a:ext>
            </a:extLst>
          </p:cNvPr>
          <p:cNvPicPr>
            <a:picLocks noChangeAspect="1"/>
          </p:cNvPicPr>
          <p:nvPr/>
        </p:nvPicPr>
        <p:blipFill rotWithShape="1">
          <a:blip r:embed="rId2"/>
          <a:srcRect t="643" b="1903"/>
          <a:stretch/>
        </p:blipFill>
        <p:spPr>
          <a:xfrm>
            <a:off x="5987738" y="2380162"/>
            <a:ext cx="5628018" cy="1864805"/>
          </a:xfrm>
          <a:prstGeom prst="rect">
            <a:avLst/>
          </a:prstGeom>
        </p:spPr>
      </p:pic>
    </p:spTree>
    <p:extLst>
      <p:ext uri="{BB962C8B-B14F-4D97-AF65-F5344CB8AC3E}">
        <p14:creationId xmlns:p14="http://schemas.microsoft.com/office/powerpoint/2010/main" val="5768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BA6D7-F7C1-B165-3CF5-FF7730AEA453}"/>
              </a:ext>
            </a:extLst>
          </p:cNvPr>
          <p:cNvSpPr>
            <a:spLocks noGrp="1"/>
          </p:cNvSpPr>
          <p:nvPr>
            <p:ph type="title"/>
          </p:nvPr>
        </p:nvSpPr>
        <p:spPr>
          <a:xfrm>
            <a:off x="589560" y="856180"/>
            <a:ext cx="5279408" cy="1128068"/>
          </a:xfrm>
        </p:spPr>
        <p:txBody>
          <a:bodyPr anchor="ctr">
            <a:normAutofit fontScale="90000"/>
          </a:bodyPr>
          <a:lstStyle/>
          <a:p>
            <a:r>
              <a:rPr lang="en-US" sz="4000" dirty="0"/>
              <a:t>C&amp;I Tightening Standards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60BC-7C0E-77CB-BF6C-C5F00CA0CEAC}"/>
              </a:ext>
            </a:extLst>
          </p:cNvPr>
          <p:cNvSpPr>
            <a:spLocks noGrp="1"/>
          </p:cNvSpPr>
          <p:nvPr>
            <p:ph idx="1"/>
          </p:nvPr>
        </p:nvSpPr>
        <p:spPr>
          <a:xfrm>
            <a:off x="590719" y="2330505"/>
            <a:ext cx="5278066" cy="3979585"/>
          </a:xfrm>
        </p:spPr>
        <p:txBody>
          <a:bodyPr anchor="ctr">
            <a:normAutofit/>
          </a:bodyPr>
          <a:lstStyle/>
          <a:p>
            <a:r>
              <a:rPr lang="en-US" sz="2000" dirty="0"/>
              <a:t>Real GDP tracks 3 quarter lag of C&amp;I Tightening Standards for Large and MM Firms. </a:t>
            </a:r>
          </a:p>
          <a:p>
            <a:r>
              <a:rPr lang="en-US" sz="2000" dirty="0"/>
              <a:t>Reaffirming consensus that Real GDP will slow 4Q23. </a:t>
            </a:r>
          </a:p>
          <a:p>
            <a:pPr lvl="1"/>
            <a:r>
              <a:rPr lang="en-US" sz="1600" dirty="0"/>
              <a:t>First (top) chart is the most recent SLOOS data</a:t>
            </a:r>
          </a:p>
          <a:p>
            <a:pPr lvl="1"/>
            <a:r>
              <a:rPr lang="en-US" sz="1600" dirty="0"/>
              <a:t>Bottom chart is lagged version of SLOOS Tightening Standard for Large and Middle Market Firms with YoY Real GDP</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00E2D7-13AC-2F3E-02A8-E5305C4F1BD9}"/>
              </a:ext>
            </a:extLst>
          </p:cNvPr>
          <p:cNvPicPr>
            <a:picLocks noChangeAspect="1"/>
          </p:cNvPicPr>
          <p:nvPr/>
        </p:nvPicPr>
        <p:blipFill>
          <a:blip r:embed="rId2"/>
          <a:stretch>
            <a:fillRect/>
          </a:stretch>
        </p:blipFill>
        <p:spPr>
          <a:xfrm>
            <a:off x="7306644" y="581892"/>
            <a:ext cx="3950991" cy="2518756"/>
          </a:xfrm>
          <a:prstGeom prst="rect">
            <a:avLst/>
          </a:prstGeom>
        </p:spPr>
      </p:pic>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18EB541-7D25-60C4-BD46-CA279B21C1B1}"/>
              </a:ext>
            </a:extLst>
          </p:cNvPr>
          <p:cNvPicPr>
            <a:picLocks noChangeAspect="1"/>
          </p:cNvPicPr>
          <p:nvPr/>
        </p:nvPicPr>
        <p:blipFill>
          <a:blip r:embed="rId3"/>
          <a:stretch>
            <a:fillRect/>
          </a:stretch>
        </p:blipFill>
        <p:spPr>
          <a:xfrm>
            <a:off x="7634962" y="3707894"/>
            <a:ext cx="3292491" cy="2518756"/>
          </a:xfrm>
          <a:prstGeom prst="rect">
            <a:avLst/>
          </a:prstGeom>
        </p:spPr>
      </p:pic>
    </p:spTree>
    <p:extLst>
      <p:ext uri="{BB962C8B-B14F-4D97-AF65-F5344CB8AC3E}">
        <p14:creationId xmlns:p14="http://schemas.microsoft.com/office/powerpoint/2010/main" val="29632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50837-8A4C-8CA2-90D3-9C4C6E436752}"/>
              </a:ext>
            </a:extLst>
          </p:cNvPr>
          <p:cNvSpPr>
            <a:spLocks noGrp="1"/>
          </p:cNvSpPr>
          <p:nvPr>
            <p:ph type="title"/>
          </p:nvPr>
        </p:nvSpPr>
        <p:spPr>
          <a:xfrm>
            <a:off x="808638" y="386930"/>
            <a:ext cx="9236700" cy="1188950"/>
          </a:xfrm>
        </p:spPr>
        <p:txBody>
          <a:bodyPr anchor="b">
            <a:normAutofit/>
          </a:bodyPr>
          <a:lstStyle/>
          <a:p>
            <a:r>
              <a:rPr lang="en-US" sz="5400" dirty="0"/>
              <a:t>Geopolitical Risks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0618A1-4B13-63AB-BC20-BC83700520B5}"/>
              </a:ext>
            </a:extLst>
          </p:cNvPr>
          <p:cNvSpPr>
            <a:spLocks noGrp="1"/>
          </p:cNvSpPr>
          <p:nvPr>
            <p:ph idx="1"/>
          </p:nvPr>
        </p:nvSpPr>
        <p:spPr>
          <a:xfrm>
            <a:off x="793660" y="2599509"/>
            <a:ext cx="10589702" cy="3751415"/>
          </a:xfrm>
        </p:spPr>
        <p:txBody>
          <a:bodyPr anchor="ctr">
            <a:normAutofit fontScale="92500" lnSpcReduction="20000"/>
          </a:bodyPr>
          <a:lstStyle/>
          <a:p>
            <a:r>
              <a:rPr lang="en-US" sz="1700" dirty="0"/>
              <a:t>Geopolitical experts claiming most could be connected</a:t>
            </a:r>
          </a:p>
          <a:p>
            <a:r>
              <a:rPr lang="en-US" sz="1700" dirty="0"/>
              <a:t>Swarm Strategy implemented by China and Russia</a:t>
            </a:r>
          </a:p>
          <a:p>
            <a:pPr lvl="1"/>
            <a:r>
              <a:rPr lang="en-US" sz="1300" dirty="0"/>
              <a:t>9 months ago: Xi and Putin came out of dinner saying, “changes not seen in 100 years.”</a:t>
            </a:r>
          </a:p>
          <a:p>
            <a:r>
              <a:rPr lang="en-US" sz="1700" dirty="0"/>
              <a:t>Ongoing Russia - Ukraine</a:t>
            </a:r>
          </a:p>
          <a:p>
            <a:r>
              <a:rPr lang="en-US" sz="1700" dirty="0"/>
              <a:t>China’s tactics recently in Taiwan Strait during election</a:t>
            </a:r>
          </a:p>
          <a:p>
            <a:pPr lvl="1"/>
            <a:r>
              <a:rPr lang="en-US" sz="1700" dirty="0"/>
              <a:t>Record number of balloons deployed (13 flew directly over Taiwan)</a:t>
            </a:r>
          </a:p>
          <a:p>
            <a:pPr lvl="1"/>
            <a:r>
              <a:rPr lang="en-US" sz="1700" dirty="0"/>
              <a:t>108 aircraft and 61 warships around time of election on 13</a:t>
            </a:r>
            <a:r>
              <a:rPr lang="en-US" sz="1700" baseline="30000" dirty="0"/>
              <a:t>th</a:t>
            </a:r>
            <a:r>
              <a:rPr lang="en-US" sz="1700" dirty="0"/>
              <a:t>  </a:t>
            </a:r>
          </a:p>
          <a:p>
            <a:r>
              <a:rPr lang="en-US" sz="1700" dirty="0"/>
              <a:t>China violates Vietnam and Philippines EEZ</a:t>
            </a:r>
          </a:p>
          <a:p>
            <a:pPr lvl="1"/>
            <a:r>
              <a:rPr lang="en-US" sz="1700" dirty="0"/>
              <a:t>US-Philippine Drills countered by Chinese show of force</a:t>
            </a:r>
          </a:p>
          <a:p>
            <a:r>
              <a:rPr lang="en-US" sz="1700" dirty="0"/>
              <a:t>Hamas attack on Israel</a:t>
            </a:r>
          </a:p>
          <a:p>
            <a:r>
              <a:rPr lang="en-US" sz="1700" dirty="0"/>
              <a:t>Houthis in Red Sea</a:t>
            </a:r>
          </a:p>
          <a:p>
            <a:r>
              <a:rPr lang="en-US" sz="1700" dirty="0"/>
              <a:t>Crime Gang Violence in Ecuador</a:t>
            </a:r>
          </a:p>
          <a:p>
            <a:r>
              <a:rPr lang="en-US" sz="1700" dirty="0"/>
              <a:t>SMERSH – Russia reinstates Anti-Spy </a:t>
            </a:r>
          </a:p>
        </p:txBody>
      </p:sp>
    </p:spTree>
    <p:extLst>
      <p:ext uri="{BB962C8B-B14F-4D97-AF65-F5344CB8AC3E}">
        <p14:creationId xmlns:p14="http://schemas.microsoft.com/office/powerpoint/2010/main" val="955605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42611-1494-8363-6256-8AB6AEA9E55D}"/>
              </a:ext>
            </a:extLst>
          </p:cNvPr>
          <p:cNvSpPr>
            <a:spLocks noGrp="1"/>
          </p:cNvSpPr>
          <p:nvPr>
            <p:ph type="title"/>
          </p:nvPr>
        </p:nvSpPr>
        <p:spPr>
          <a:xfrm>
            <a:off x="589560" y="856180"/>
            <a:ext cx="4560584" cy="1128068"/>
          </a:xfrm>
        </p:spPr>
        <p:txBody>
          <a:bodyPr anchor="ctr">
            <a:normAutofit/>
          </a:bodyPr>
          <a:lstStyle/>
          <a:p>
            <a:r>
              <a:rPr lang="en-US" sz="3700" dirty="0"/>
              <a:t>NFP Revisions</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00AB9-C0C9-5278-DE65-A7A27A8C730F}"/>
              </a:ext>
            </a:extLst>
          </p:cNvPr>
          <p:cNvSpPr>
            <a:spLocks noGrp="1"/>
          </p:cNvSpPr>
          <p:nvPr>
            <p:ph idx="1"/>
          </p:nvPr>
        </p:nvSpPr>
        <p:spPr>
          <a:xfrm>
            <a:off x="590719" y="2330505"/>
            <a:ext cx="4559425" cy="3979585"/>
          </a:xfrm>
        </p:spPr>
        <p:txBody>
          <a:bodyPr anchor="ctr">
            <a:normAutofit/>
          </a:bodyPr>
          <a:lstStyle/>
          <a:p>
            <a:r>
              <a:rPr lang="en-US" sz="2000" dirty="0"/>
              <a:t>Haven’t seen so many NFP downward revisions since 2008</a:t>
            </a:r>
          </a:p>
          <a:p>
            <a:r>
              <a:rPr lang="en-US" sz="2000" dirty="0"/>
              <a:t>Credit: Danielle DiMartino Booth</a:t>
            </a: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72F739B-CE02-6951-56AD-626901410E14}"/>
              </a:ext>
            </a:extLst>
          </p:cNvPr>
          <p:cNvPicPr>
            <a:picLocks noChangeAspect="1"/>
          </p:cNvPicPr>
          <p:nvPr/>
        </p:nvPicPr>
        <p:blipFill>
          <a:blip r:embed="rId2"/>
          <a:stretch>
            <a:fillRect/>
          </a:stretch>
        </p:blipFill>
        <p:spPr>
          <a:xfrm>
            <a:off x="6513787" y="644312"/>
            <a:ext cx="4134788" cy="5568739"/>
          </a:xfrm>
          <a:prstGeom prst="rect">
            <a:avLst/>
          </a:prstGeom>
        </p:spPr>
      </p:pic>
    </p:spTree>
    <p:extLst>
      <p:ext uri="{BB962C8B-B14F-4D97-AF65-F5344CB8AC3E}">
        <p14:creationId xmlns:p14="http://schemas.microsoft.com/office/powerpoint/2010/main" val="276574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Overweights / Underweights</a:t>
            </a:r>
          </a:p>
        </p:txBody>
      </p:sp>
    </p:spTree>
    <p:extLst>
      <p:ext uri="{BB962C8B-B14F-4D97-AF65-F5344CB8AC3E}">
        <p14:creationId xmlns:p14="http://schemas.microsoft.com/office/powerpoint/2010/main" val="180233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680085" cy="1200361"/>
          </a:xfrm>
        </p:spPr>
        <p:txBody>
          <a:bodyPr anchor="b">
            <a:normAutofit/>
          </a:bodyPr>
          <a:lstStyle/>
          <a:p>
            <a:r>
              <a:rPr lang="en-US" sz="3600" dirty="0"/>
              <a:t>TLT (Overvalued Levels)</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3" y="2190915"/>
            <a:ext cx="4282984" cy="3511943"/>
          </a:xfrm>
        </p:spPr>
        <p:txBody>
          <a:bodyPr anchor="ctr">
            <a:normAutofit fontScale="77500" lnSpcReduction="20000"/>
          </a:bodyPr>
          <a:lstStyle/>
          <a:p>
            <a:r>
              <a:rPr lang="en-US" sz="2200" dirty="0"/>
              <a:t>Rates dropped due to 6.5 price cuts priced into market starting in March</a:t>
            </a:r>
          </a:p>
          <a:p>
            <a:pPr lvl="1"/>
            <a:r>
              <a:rPr lang="en-US" sz="1800" dirty="0"/>
              <a:t>Risks are skewed toward higher rates from here</a:t>
            </a:r>
          </a:p>
          <a:p>
            <a:pPr lvl="1"/>
            <a:r>
              <a:rPr lang="en-US" sz="1800" dirty="0"/>
              <a:t>Prefer </a:t>
            </a:r>
            <a:r>
              <a:rPr lang="en-US" sz="1800" dirty="0" err="1"/>
              <a:t>steepeners</a:t>
            </a:r>
            <a:r>
              <a:rPr lang="en-US" sz="1800" dirty="0"/>
              <a:t> (2s10s and 5s30s)</a:t>
            </a:r>
          </a:p>
          <a:p>
            <a:r>
              <a:rPr lang="en-US" sz="2200" dirty="0"/>
              <a:t>Seems too early given the following:</a:t>
            </a:r>
          </a:p>
          <a:p>
            <a:pPr lvl="1"/>
            <a:r>
              <a:rPr lang="en-US" sz="1800" dirty="0"/>
              <a:t>Wage Inflation</a:t>
            </a:r>
          </a:p>
          <a:p>
            <a:pPr lvl="1"/>
            <a:r>
              <a:rPr lang="en-US" sz="1800" dirty="0"/>
              <a:t>Core CPI (trending down but no where near Fed target)</a:t>
            </a:r>
          </a:p>
          <a:p>
            <a:pPr lvl="1"/>
            <a:r>
              <a:rPr lang="en-US" sz="1800" dirty="0"/>
              <a:t>Tight labor market: 3.7% Unemployment</a:t>
            </a:r>
          </a:p>
          <a:p>
            <a:r>
              <a:rPr lang="en-US" sz="2200" dirty="0"/>
              <a:t>Things to look out for:</a:t>
            </a:r>
          </a:p>
          <a:p>
            <a:pPr lvl="1"/>
            <a:r>
              <a:rPr lang="en-US" sz="1800" dirty="0"/>
              <a:t>PCE (what Fed looks at): comes out later in January. Market sees this number coming down a lot. Consensus 0.2% m/m putting number at 2.8%. </a:t>
            </a:r>
          </a:p>
          <a:p>
            <a:pPr lvl="1"/>
            <a:r>
              <a:rPr lang="en-US" sz="1800" dirty="0"/>
              <a:t>Seems still quite high compared to Fed target. </a:t>
            </a:r>
          </a:p>
          <a:p>
            <a:endParaRPr lang="en-US" sz="1800" dirty="0"/>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68A6E72-53F4-84AA-1DF5-50845539AA76}"/>
              </a:ext>
            </a:extLst>
          </p:cNvPr>
          <p:cNvPicPr>
            <a:picLocks noChangeAspect="1"/>
          </p:cNvPicPr>
          <p:nvPr/>
        </p:nvPicPr>
        <p:blipFill>
          <a:blip r:embed="rId2"/>
          <a:stretch>
            <a:fillRect/>
          </a:stretch>
        </p:blipFill>
        <p:spPr>
          <a:xfrm>
            <a:off x="272901" y="1295005"/>
            <a:ext cx="6268237" cy="4055918"/>
          </a:xfrm>
          <a:prstGeom prst="rect">
            <a:avLst/>
          </a:prstGeom>
        </p:spPr>
      </p:pic>
    </p:spTree>
    <p:extLst>
      <p:ext uri="{BB962C8B-B14F-4D97-AF65-F5344CB8AC3E}">
        <p14:creationId xmlns:p14="http://schemas.microsoft.com/office/powerpoint/2010/main" val="3378770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93662" y="386930"/>
            <a:ext cx="10066122" cy="1298448"/>
          </a:xfrm>
        </p:spPr>
        <p:txBody>
          <a:bodyPr anchor="b">
            <a:normAutofit/>
          </a:bodyPr>
          <a:lstStyle/>
          <a:p>
            <a:r>
              <a:rPr lang="en-US" sz="4800"/>
              <a:t>Steepeners</a:t>
            </a:r>
          </a:p>
        </p:txBody>
      </p:sp>
      <p:sp>
        <p:nvSpPr>
          <p:cNvPr id="38" name="Rectangle 3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93661" y="2599509"/>
            <a:ext cx="4530898" cy="3639450"/>
          </a:xfrm>
        </p:spPr>
        <p:txBody>
          <a:bodyPr anchor="ctr">
            <a:normAutofit/>
          </a:bodyPr>
          <a:lstStyle/>
          <a:p>
            <a:r>
              <a:rPr lang="en-US" sz="2000" dirty="0"/>
              <a:t>Buy 5s, Sell 30s</a:t>
            </a:r>
          </a:p>
          <a:p>
            <a:r>
              <a:rPr lang="en-US" sz="2000" dirty="0"/>
              <a:t>This looks like better trade than TLT</a:t>
            </a:r>
          </a:p>
          <a:p>
            <a:pPr lvl="1"/>
            <a:r>
              <a:rPr lang="en-US" sz="2000" dirty="0"/>
              <a:t>Markets already pricing excessive easing for 1H24</a:t>
            </a:r>
          </a:p>
          <a:p>
            <a:pPr lvl="1"/>
            <a:r>
              <a:rPr lang="en-US" sz="2000" dirty="0"/>
              <a:t>Increase in duration supply</a:t>
            </a:r>
          </a:p>
          <a:p>
            <a:r>
              <a:rPr lang="en-US" sz="2000" dirty="0" err="1"/>
              <a:t>Steepeners</a:t>
            </a:r>
            <a:r>
              <a:rPr lang="en-US" sz="2000" dirty="0"/>
              <a:t> – Hedge to recessionary shocks as Fed cuts rates (6.5 priced in for 2024)</a:t>
            </a:r>
          </a:p>
          <a:p>
            <a:r>
              <a:rPr lang="en-US" sz="2000" dirty="0"/>
              <a:t>5s30s looks more attractive as more exposure to duration</a:t>
            </a:r>
          </a:p>
        </p:txBody>
      </p:sp>
      <p:pic>
        <p:nvPicPr>
          <p:cNvPr id="4" name="Picture 3">
            <a:extLst>
              <a:ext uri="{FF2B5EF4-FFF2-40B4-BE49-F238E27FC236}">
                <a16:creationId xmlns:a16="http://schemas.microsoft.com/office/drawing/2014/main" id="{39BEBB2F-B223-44DA-F347-26584627E58D}"/>
              </a:ext>
            </a:extLst>
          </p:cNvPr>
          <p:cNvPicPr>
            <a:picLocks noChangeAspect="1"/>
          </p:cNvPicPr>
          <p:nvPr/>
        </p:nvPicPr>
        <p:blipFill>
          <a:blip r:embed="rId2"/>
          <a:stretch>
            <a:fillRect/>
          </a:stretch>
        </p:blipFill>
        <p:spPr>
          <a:xfrm>
            <a:off x="5911532" y="3401451"/>
            <a:ext cx="5150277" cy="1879851"/>
          </a:xfrm>
          <a:prstGeom prst="rect">
            <a:avLst/>
          </a:prstGeom>
        </p:spPr>
      </p:pic>
      <p:sp>
        <p:nvSpPr>
          <p:cNvPr id="42" name="Rectangle 4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20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952985" cy="1200361"/>
          </a:xfrm>
        </p:spPr>
        <p:txBody>
          <a:bodyPr anchor="b">
            <a:normAutofit/>
          </a:bodyPr>
          <a:lstStyle/>
          <a:p>
            <a:r>
              <a:rPr lang="en-US" sz="3600" dirty="0"/>
              <a:t>SPY (Overvalued Levels)</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lnSpcReduction="10000"/>
          </a:bodyPr>
          <a:lstStyle/>
          <a:p>
            <a:r>
              <a:rPr lang="en-US" sz="1800" dirty="0"/>
              <a:t>Disinflationary Thesis: Assets saw Santa rally in November and December of 2023 as people declared victory over inflation. </a:t>
            </a:r>
          </a:p>
          <a:p>
            <a:r>
              <a:rPr lang="en-US" sz="1800" dirty="0"/>
              <a:t>SPY seems overvalued here following optimistic market and 35-day percent change in SPY, but looks better than bonds given 6.5 rate cuts priced in already. </a:t>
            </a:r>
          </a:p>
          <a:p>
            <a:r>
              <a:rPr lang="en-US" sz="1800" dirty="0"/>
              <a:t>Cuts priced in for March are probably too early given high wages, PCE consensus still in upper 2’s,unemployment at 3.7%, and 3.9% Core CPI.</a:t>
            </a:r>
          </a:p>
          <a:p>
            <a:pPr lvl="1"/>
            <a:r>
              <a:rPr lang="en-US" sz="1400" dirty="0"/>
              <a:t>Market is too optimistic in my view and should correct. Fed has 3 cuts priced in.</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863FBB-6625-697E-51CD-8386DB07F0FE}"/>
              </a:ext>
            </a:extLst>
          </p:cNvPr>
          <p:cNvPicPr>
            <a:picLocks noChangeAspect="1"/>
          </p:cNvPicPr>
          <p:nvPr/>
        </p:nvPicPr>
        <p:blipFill>
          <a:blip r:embed="rId2"/>
          <a:stretch>
            <a:fillRect/>
          </a:stretch>
        </p:blipFill>
        <p:spPr>
          <a:xfrm>
            <a:off x="310234" y="1126162"/>
            <a:ext cx="6341494" cy="4043697"/>
          </a:xfrm>
          <a:prstGeom prst="rect">
            <a:avLst/>
          </a:prstGeom>
        </p:spPr>
      </p:pic>
    </p:spTree>
    <p:extLst>
      <p:ext uri="{BB962C8B-B14F-4D97-AF65-F5344CB8AC3E}">
        <p14:creationId xmlns:p14="http://schemas.microsoft.com/office/powerpoint/2010/main" val="2592366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282983" cy="1200361"/>
          </a:xfrm>
        </p:spPr>
        <p:txBody>
          <a:bodyPr anchor="b">
            <a:normAutofit/>
          </a:bodyPr>
          <a:lstStyle/>
          <a:p>
            <a:r>
              <a:rPr lang="en-US" sz="3600" dirty="0"/>
              <a:t>Oil and Gas (XOP)</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fontScale="62500" lnSpcReduction="20000"/>
          </a:bodyPr>
          <a:lstStyle/>
          <a:p>
            <a:r>
              <a:rPr lang="en-US" dirty="0"/>
              <a:t>Exposure to post-Russian energy transition</a:t>
            </a:r>
          </a:p>
          <a:p>
            <a:pPr lvl="1"/>
            <a:r>
              <a:rPr lang="en-US" dirty="0"/>
              <a:t>Exposure to oil companies that have great balance sheets and are huge cash flow providers. </a:t>
            </a:r>
          </a:p>
          <a:p>
            <a:r>
              <a:rPr lang="en-US" dirty="0"/>
              <a:t>Tends to outperform in </a:t>
            </a:r>
            <a:r>
              <a:rPr lang="en-US" dirty="0" err="1"/>
              <a:t>stagflationary</a:t>
            </a:r>
            <a:r>
              <a:rPr lang="en-US" dirty="0"/>
              <a:t> regimes.  </a:t>
            </a:r>
          </a:p>
          <a:p>
            <a:pPr lvl="1"/>
            <a:r>
              <a:rPr lang="en-US" dirty="0"/>
              <a:t>Increasing YoY Headline CPI with decreasing Real GDP YoY growth </a:t>
            </a:r>
          </a:p>
          <a:p>
            <a:pPr lvl="1"/>
            <a:r>
              <a:rPr lang="en-US" dirty="0"/>
              <a:t>Immaculate Disinflation Thesis is most likely going to see pushback in early 2024</a:t>
            </a:r>
          </a:p>
          <a:p>
            <a:r>
              <a:rPr lang="en-US" dirty="0"/>
              <a:t>DPP new leader in Taiwan wants to phase out Nuclear </a:t>
            </a:r>
          </a:p>
          <a:p>
            <a:pPr lvl="1"/>
            <a:r>
              <a:rPr lang="en-US" dirty="0"/>
              <a:t>Bullish for natural gas</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78EA2D-8743-CDC4-511E-8F471FF68CED}"/>
              </a:ext>
            </a:extLst>
          </p:cNvPr>
          <p:cNvPicPr>
            <a:picLocks noChangeAspect="1"/>
          </p:cNvPicPr>
          <p:nvPr/>
        </p:nvPicPr>
        <p:blipFill>
          <a:blip r:embed="rId2"/>
          <a:stretch>
            <a:fillRect/>
          </a:stretch>
        </p:blipFill>
        <p:spPr>
          <a:xfrm>
            <a:off x="310234" y="1089472"/>
            <a:ext cx="6187630" cy="3963624"/>
          </a:xfrm>
          <a:prstGeom prst="rect">
            <a:avLst/>
          </a:prstGeom>
        </p:spPr>
      </p:pic>
    </p:spTree>
    <p:extLst>
      <p:ext uri="{BB962C8B-B14F-4D97-AF65-F5344CB8AC3E}">
        <p14:creationId xmlns:p14="http://schemas.microsoft.com/office/powerpoint/2010/main" val="379875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Bullish Points</a:t>
            </a:r>
          </a:p>
        </p:txBody>
      </p:sp>
    </p:spTree>
    <p:extLst>
      <p:ext uri="{BB962C8B-B14F-4D97-AF65-F5344CB8AC3E}">
        <p14:creationId xmlns:p14="http://schemas.microsoft.com/office/powerpoint/2010/main" val="1736602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952986" cy="1200361"/>
          </a:xfrm>
        </p:spPr>
        <p:txBody>
          <a:bodyPr anchor="b">
            <a:normAutofit/>
          </a:bodyPr>
          <a:lstStyle/>
          <a:p>
            <a:r>
              <a:rPr lang="en-US" sz="3600" dirty="0"/>
              <a:t>Healthcare: </a:t>
            </a:r>
            <a:br>
              <a:rPr lang="en-US" sz="3600" dirty="0"/>
            </a:br>
            <a:r>
              <a:rPr lang="en-US" sz="3600" dirty="0"/>
              <a:t>Declining Growth</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a:bodyPr>
          <a:lstStyle/>
          <a:p>
            <a:r>
              <a:rPr lang="en-US" sz="1800" dirty="0"/>
              <a:t>Healthcare usually outperforms in quarters where GDP YoY contracts</a:t>
            </a:r>
          </a:p>
          <a:p>
            <a:pPr lvl="1"/>
            <a:r>
              <a:rPr lang="en-US" sz="1400" dirty="0"/>
              <a:t>2 examples are:</a:t>
            </a:r>
          </a:p>
          <a:p>
            <a:pPr lvl="1"/>
            <a:r>
              <a:rPr lang="en-US" sz="1400" dirty="0"/>
              <a:t>Q419 and Q422</a:t>
            </a:r>
          </a:p>
          <a:p>
            <a:r>
              <a:rPr lang="en-US" sz="1800" dirty="0"/>
              <a:t>Healthcare equities tend to outperform when growth (Real GDP y/y) contracts. </a:t>
            </a:r>
          </a:p>
          <a:p>
            <a:r>
              <a:rPr lang="en-US" sz="1800" dirty="0"/>
              <a:t>XLV trending but not near overvalued levels </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405652-2A85-7596-81E1-7062C3733366}"/>
              </a:ext>
            </a:extLst>
          </p:cNvPr>
          <p:cNvPicPr>
            <a:picLocks noChangeAspect="1"/>
          </p:cNvPicPr>
          <p:nvPr/>
        </p:nvPicPr>
        <p:blipFill>
          <a:blip r:embed="rId2"/>
          <a:stretch>
            <a:fillRect/>
          </a:stretch>
        </p:blipFill>
        <p:spPr>
          <a:xfrm>
            <a:off x="1351489" y="751002"/>
            <a:ext cx="3853824" cy="2471898"/>
          </a:xfrm>
          <a:prstGeom prst="rect">
            <a:avLst/>
          </a:prstGeom>
        </p:spPr>
      </p:pic>
      <p:pic>
        <p:nvPicPr>
          <p:cNvPr id="6" name="Picture 5">
            <a:extLst>
              <a:ext uri="{FF2B5EF4-FFF2-40B4-BE49-F238E27FC236}">
                <a16:creationId xmlns:a16="http://schemas.microsoft.com/office/drawing/2014/main" id="{BADA6E5C-9A61-7100-7105-FF37367556A6}"/>
              </a:ext>
            </a:extLst>
          </p:cNvPr>
          <p:cNvPicPr>
            <a:picLocks noChangeAspect="1"/>
          </p:cNvPicPr>
          <p:nvPr/>
        </p:nvPicPr>
        <p:blipFill>
          <a:blip r:embed="rId3"/>
          <a:stretch>
            <a:fillRect/>
          </a:stretch>
        </p:blipFill>
        <p:spPr>
          <a:xfrm>
            <a:off x="1137916" y="3635101"/>
            <a:ext cx="4067397" cy="2635070"/>
          </a:xfrm>
          <a:prstGeom prst="rect">
            <a:avLst/>
          </a:prstGeom>
        </p:spPr>
      </p:pic>
    </p:spTree>
    <p:extLst>
      <p:ext uri="{BB962C8B-B14F-4D97-AF65-F5344CB8AC3E}">
        <p14:creationId xmlns:p14="http://schemas.microsoft.com/office/powerpoint/2010/main" val="347859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9" name="Rectangle 38">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5867475" y="847827"/>
            <a:ext cx="5408813" cy="1169585"/>
          </a:xfrm>
        </p:spPr>
        <p:txBody>
          <a:bodyPr anchor="b">
            <a:normAutofit/>
          </a:bodyPr>
          <a:lstStyle/>
          <a:p>
            <a:r>
              <a:rPr lang="en-US" sz="4000"/>
              <a:t>Defense Companies</a:t>
            </a:r>
          </a:p>
        </p:txBody>
      </p:sp>
      <p:pic>
        <p:nvPicPr>
          <p:cNvPr id="4" name="Picture 3" descr="A graph with blue lines and red dots&#10;&#10;Description automatically generated">
            <a:extLst>
              <a:ext uri="{FF2B5EF4-FFF2-40B4-BE49-F238E27FC236}">
                <a16:creationId xmlns:a16="http://schemas.microsoft.com/office/drawing/2014/main" id="{E944FED7-96AA-2870-CD39-40001BB1BD2C}"/>
              </a:ext>
            </a:extLst>
          </p:cNvPr>
          <p:cNvPicPr>
            <a:picLocks noChangeAspect="1"/>
          </p:cNvPicPr>
          <p:nvPr/>
        </p:nvPicPr>
        <p:blipFill>
          <a:blip r:embed="rId2"/>
          <a:stretch>
            <a:fillRect/>
          </a:stretch>
        </p:blipFill>
        <p:spPr>
          <a:xfrm>
            <a:off x="1115777" y="774285"/>
            <a:ext cx="3986367" cy="2581173"/>
          </a:xfrm>
          <a:prstGeom prst="rect">
            <a:avLst/>
          </a:prstGeom>
        </p:spPr>
      </p:pic>
      <p:sp>
        <p:nvSpPr>
          <p:cNvPr id="44" name="Rectangle 4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a line graph&#10;&#10;Description automatically generated with medium confidence">
            <a:extLst>
              <a:ext uri="{FF2B5EF4-FFF2-40B4-BE49-F238E27FC236}">
                <a16:creationId xmlns:a16="http://schemas.microsoft.com/office/drawing/2014/main" id="{07F8BC06-584E-9614-AF54-19D5EDE85027}"/>
              </a:ext>
            </a:extLst>
          </p:cNvPr>
          <p:cNvPicPr>
            <a:picLocks noChangeAspect="1"/>
          </p:cNvPicPr>
          <p:nvPr/>
        </p:nvPicPr>
        <p:blipFill>
          <a:blip r:embed="rId3"/>
          <a:stretch>
            <a:fillRect/>
          </a:stretch>
        </p:blipFill>
        <p:spPr>
          <a:xfrm>
            <a:off x="1100266" y="3575074"/>
            <a:ext cx="4017390" cy="2581173"/>
          </a:xfrm>
          <a:prstGeom prst="rect">
            <a:avLst/>
          </a:prstGeom>
        </p:spPr>
      </p:pic>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5868786" y="2508105"/>
            <a:ext cx="5408813" cy="3632493"/>
          </a:xfrm>
        </p:spPr>
        <p:txBody>
          <a:bodyPr anchor="ctr">
            <a:normAutofit fontScale="85000" lnSpcReduction="20000"/>
          </a:bodyPr>
          <a:lstStyle/>
          <a:p>
            <a:r>
              <a:rPr lang="en-US" sz="2000" dirty="0"/>
              <a:t>XAR saw steep equity increase after October 7</a:t>
            </a:r>
            <a:r>
              <a:rPr lang="en-US" sz="2000" baseline="30000" dirty="0"/>
              <a:t>th</a:t>
            </a:r>
            <a:r>
              <a:rPr lang="en-US" sz="2000" dirty="0"/>
              <a:t> attacks against ally, Israel. </a:t>
            </a:r>
          </a:p>
          <a:p>
            <a:r>
              <a:rPr lang="en-US" sz="2000" dirty="0"/>
              <a:t>Seeing heightened geopolitical risk all over the globe</a:t>
            </a:r>
          </a:p>
          <a:p>
            <a:r>
              <a:rPr lang="en-US" sz="2000" dirty="0"/>
              <a:t>Believe geopolitical risks will remain heightened, especially in Middle East</a:t>
            </a:r>
          </a:p>
          <a:p>
            <a:pPr lvl="1"/>
            <a:r>
              <a:rPr lang="en-US" sz="1600" dirty="0"/>
              <a:t>Also touched on HII (due to AUKUS and South China Sea)</a:t>
            </a:r>
          </a:p>
          <a:p>
            <a:pPr lvl="1"/>
            <a:r>
              <a:rPr kumimoji="0" lang="en-US" sz="1800" b="0" i="0" u="none" strike="noStrike" kern="1200" cap="none" spc="0" normalizeH="0" baseline="0" noProof="0" dirty="0">
                <a:ln>
                  <a:noFill/>
                </a:ln>
                <a:solidFill>
                  <a:prstClr val="black"/>
                </a:solidFill>
                <a:effectLst/>
                <a:uLnTx/>
                <a:uFillTx/>
                <a:ea typeface="+mn-ea"/>
                <a:cs typeface="+mn-cs"/>
              </a:rPr>
              <a:t>See HII Code and Results (Factors):</a:t>
            </a:r>
          </a:p>
          <a:p>
            <a:pPr marL="457200" lvl="1" indent="0">
              <a:buNone/>
            </a:pPr>
            <a:r>
              <a:rPr kumimoji="0" lang="en-US" sz="1800" b="0" i="0" u="none" strike="noStrike" kern="1200" cap="none" spc="0" normalizeH="0" baseline="0" noProof="0" dirty="0">
                <a:ln>
                  <a:noFill/>
                </a:ln>
                <a:solidFill>
                  <a:prstClr val="black"/>
                </a:solidFill>
                <a:effectLst/>
                <a:uLnTx/>
                <a:uFillTx/>
                <a:ea typeface="+mn-ea"/>
                <a:cs typeface="+mn-cs"/>
                <a:hlinkClick r:id="rId4"/>
              </a:rPr>
              <a:t>https://github.com/RyanFineganTradingProjects/2023-11-27-Trades/blob/main/QD%20Trading%20Strat%20HII.ipynb</a:t>
            </a:r>
            <a:r>
              <a:rPr kumimoji="0" lang="en-US" sz="1800" b="0" i="0" u="none" strike="noStrike" kern="1200" cap="none" spc="0" normalizeH="0" baseline="0" noProof="0" dirty="0">
                <a:ln>
                  <a:noFill/>
                </a:ln>
                <a:solidFill>
                  <a:prstClr val="black"/>
                </a:solidFill>
                <a:effectLst/>
                <a:uLnTx/>
                <a:uFillTx/>
                <a:ea typeface="+mn-ea"/>
                <a:cs typeface="+mn-cs"/>
              </a:rPr>
              <a:t>  </a:t>
            </a:r>
          </a:p>
          <a:p>
            <a:pPr lvl="1"/>
            <a:r>
              <a:rPr kumimoji="0" lang="en-US" sz="1800" b="0" i="0" u="none" strike="noStrike" kern="1200" cap="none" spc="0" normalizeH="0" baseline="0" noProof="0" dirty="0">
                <a:ln>
                  <a:noFill/>
                </a:ln>
                <a:solidFill>
                  <a:prstClr val="black"/>
                </a:solidFill>
                <a:effectLst/>
                <a:uLnTx/>
                <a:uFillTx/>
                <a:ea typeface="+mn-ea"/>
                <a:cs typeface="+mn-cs"/>
              </a:rPr>
              <a:t>See HII PDF:</a:t>
            </a:r>
          </a:p>
          <a:p>
            <a:pPr marL="457200" lvl="1" indent="0">
              <a:buNone/>
            </a:pPr>
            <a:r>
              <a:rPr kumimoji="0" lang="en-US" sz="1800" b="0" i="0" u="none" strike="noStrike" kern="1200" cap="none" spc="0" normalizeH="0" baseline="0" noProof="0" dirty="0">
                <a:ln>
                  <a:noFill/>
                </a:ln>
                <a:solidFill>
                  <a:prstClr val="black"/>
                </a:solidFill>
                <a:effectLst/>
                <a:uLnTx/>
                <a:uFillTx/>
                <a:ea typeface="+mn-ea"/>
                <a:cs typeface="+mn-cs"/>
                <a:hlinkClick r:id="rId5"/>
              </a:rPr>
              <a:t>https://github.com/RyanFineganTradingProjects/2023-11-27-Trades/blob/main/HII%20Long.pdf</a:t>
            </a:r>
            <a:r>
              <a:rPr kumimoji="0" lang="en-US" sz="1800" b="0" i="0" u="none" strike="noStrike" kern="1200" cap="none" spc="0" normalizeH="0" baseline="0" noProof="0" dirty="0">
                <a:ln>
                  <a:noFill/>
                </a:ln>
                <a:solidFill>
                  <a:prstClr val="black"/>
                </a:solidFill>
                <a:effectLst/>
                <a:uLnTx/>
                <a:uFillTx/>
                <a:ea typeface="+mn-ea"/>
                <a:cs typeface="+mn-cs"/>
              </a:rPr>
              <a:t> </a:t>
            </a:r>
          </a:p>
          <a:p>
            <a:pPr lvl="1"/>
            <a:r>
              <a:rPr kumimoji="0" lang="en-US" sz="1800" b="0" i="0" u="none" strike="noStrike" kern="1200" cap="none" spc="0" normalizeH="0" baseline="0" noProof="0" dirty="0">
                <a:ln>
                  <a:noFill/>
                </a:ln>
                <a:solidFill>
                  <a:prstClr val="black"/>
                </a:solidFill>
                <a:effectLst/>
                <a:uLnTx/>
                <a:uFillTx/>
                <a:ea typeface="+mn-ea"/>
                <a:cs typeface="+mn-cs"/>
              </a:rPr>
              <a:t>(fundamental and systematic points)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quality name that has tailwinds suggesting Fed demand for larger, more modern fleet. (AUKUS, troubles in South China Sea, and Red Sea conflicts) </a:t>
            </a:r>
          </a:p>
          <a:p>
            <a:pPr lvl="1"/>
            <a:endParaRPr lang="en-US" sz="1600" dirty="0"/>
          </a:p>
          <a:p>
            <a:pPr lvl="1"/>
            <a:endParaRPr lang="en-US" sz="1600" dirty="0"/>
          </a:p>
        </p:txBody>
      </p:sp>
    </p:spTree>
    <p:extLst>
      <p:ext uri="{BB962C8B-B14F-4D97-AF65-F5344CB8AC3E}">
        <p14:creationId xmlns:p14="http://schemas.microsoft.com/office/powerpoint/2010/main" val="678925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282983" cy="1200361"/>
          </a:xfrm>
        </p:spPr>
        <p:txBody>
          <a:bodyPr anchor="b">
            <a:normAutofit/>
          </a:bodyPr>
          <a:lstStyle/>
          <a:p>
            <a:r>
              <a:rPr lang="en-US" sz="3600" dirty="0"/>
              <a:t>Gold</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a:bodyPr>
          <a:lstStyle/>
          <a:p>
            <a:r>
              <a:rPr lang="en-US" sz="1800" dirty="0"/>
              <a:t>Geopolitical strife </a:t>
            </a:r>
          </a:p>
          <a:p>
            <a:pPr lvl="1"/>
            <a:r>
              <a:rPr lang="en-US" sz="1400" dirty="0"/>
              <a:t>Hedge against geopolitical uncertainty</a:t>
            </a:r>
          </a:p>
          <a:p>
            <a:r>
              <a:rPr lang="en-US" sz="1800" dirty="0"/>
              <a:t>Tends to outperform as Real GDP YoY contracts</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B624C1-6909-F0CC-E4AC-AE8965B810D2}"/>
              </a:ext>
            </a:extLst>
          </p:cNvPr>
          <p:cNvPicPr>
            <a:picLocks noChangeAspect="1"/>
          </p:cNvPicPr>
          <p:nvPr/>
        </p:nvPicPr>
        <p:blipFill>
          <a:blip r:embed="rId2"/>
          <a:stretch>
            <a:fillRect/>
          </a:stretch>
        </p:blipFill>
        <p:spPr>
          <a:xfrm>
            <a:off x="310234" y="1353786"/>
            <a:ext cx="6428340" cy="4175720"/>
          </a:xfrm>
          <a:prstGeom prst="rect">
            <a:avLst/>
          </a:prstGeom>
        </p:spPr>
      </p:pic>
    </p:spTree>
    <p:extLst>
      <p:ext uri="{BB962C8B-B14F-4D97-AF65-F5344CB8AC3E}">
        <p14:creationId xmlns:p14="http://schemas.microsoft.com/office/powerpoint/2010/main" val="264952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F482B-98B8-AE41-CAD5-26054CE00792}"/>
              </a:ext>
            </a:extLst>
          </p:cNvPr>
          <p:cNvSpPr>
            <a:spLocks noGrp="1"/>
          </p:cNvSpPr>
          <p:nvPr>
            <p:ph type="title"/>
          </p:nvPr>
        </p:nvSpPr>
        <p:spPr>
          <a:xfrm>
            <a:off x="808638" y="386930"/>
            <a:ext cx="9236700" cy="1188950"/>
          </a:xfrm>
        </p:spPr>
        <p:txBody>
          <a:bodyPr anchor="b">
            <a:normAutofit/>
          </a:bodyPr>
          <a:lstStyle/>
          <a:p>
            <a:r>
              <a:rPr lang="en-US" sz="5400"/>
              <a:t>Appendix / Code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0C82EB-72AC-7169-18DA-A739FD1C22BC}"/>
              </a:ext>
            </a:extLst>
          </p:cNvPr>
          <p:cNvSpPr>
            <a:spLocks noGrp="1"/>
          </p:cNvSpPr>
          <p:nvPr>
            <p:ph idx="1"/>
          </p:nvPr>
        </p:nvSpPr>
        <p:spPr>
          <a:xfrm>
            <a:off x="793660" y="2599509"/>
            <a:ext cx="10143668" cy="3435531"/>
          </a:xfrm>
        </p:spPr>
        <p:txBody>
          <a:bodyPr anchor="ctr">
            <a:normAutofit/>
          </a:bodyPr>
          <a:lstStyle/>
          <a:p>
            <a:r>
              <a:rPr lang="en-US" sz="2200"/>
              <a:t>Some of the code used in this deck:</a:t>
            </a:r>
          </a:p>
          <a:p>
            <a:pPr lvl="1"/>
            <a:r>
              <a:rPr lang="en-US" sz="2200">
                <a:hlinkClick r:id="rId2"/>
              </a:rPr>
              <a:t>https://github.com/RyanFineganTradingProjects/MacroOutlook2024/blob/main/Macro%20and%20Asset%20Allocation.ipynb</a:t>
            </a:r>
            <a:endParaRPr lang="en-US" sz="2200"/>
          </a:p>
          <a:p>
            <a:pPr lvl="1"/>
            <a:r>
              <a:rPr lang="en-US" sz="2200"/>
              <a:t>Most of code above was macro stuff I was playing around with</a:t>
            </a:r>
          </a:p>
          <a:p>
            <a:pPr lvl="2"/>
            <a:r>
              <a:rPr lang="en-US" sz="2200"/>
              <a:t>Should be easy to replicate as long as you install all packages listed at beginning of Jupyter Notebook. </a:t>
            </a:r>
          </a:p>
          <a:p>
            <a:r>
              <a:rPr lang="en-US" sz="2200"/>
              <a:t>Can share code: Most of other sampled work located here</a:t>
            </a:r>
          </a:p>
          <a:p>
            <a:pPr lvl="1"/>
            <a:r>
              <a:rPr lang="en-US" sz="2200">
                <a:hlinkClick r:id="rId3"/>
              </a:rPr>
              <a:t>https://github.com/RyanFineganTradingProjects/2023-11-27-Trades</a:t>
            </a:r>
            <a:endParaRPr lang="en-US" sz="2200"/>
          </a:p>
          <a:p>
            <a:pPr lvl="1"/>
            <a:r>
              <a:rPr lang="en-US" sz="2200"/>
              <a:t>More idiosyncratic, but shows some macro points</a:t>
            </a:r>
          </a:p>
        </p:txBody>
      </p:sp>
    </p:spTree>
    <p:extLst>
      <p:ext uri="{BB962C8B-B14F-4D97-AF65-F5344CB8AC3E}">
        <p14:creationId xmlns:p14="http://schemas.microsoft.com/office/powerpoint/2010/main" val="11280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088A-463B-DE1B-2C3E-B8368EC443B0}"/>
              </a:ext>
            </a:extLst>
          </p:cNvPr>
          <p:cNvSpPr>
            <a:spLocks noGrp="1"/>
          </p:cNvSpPr>
          <p:nvPr>
            <p:ph type="title"/>
          </p:nvPr>
        </p:nvSpPr>
        <p:spPr>
          <a:xfrm>
            <a:off x="589560" y="856180"/>
            <a:ext cx="4560584" cy="1128068"/>
          </a:xfrm>
        </p:spPr>
        <p:txBody>
          <a:bodyPr anchor="ctr">
            <a:normAutofit/>
          </a:bodyPr>
          <a:lstStyle/>
          <a:p>
            <a:r>
              <a:rPr lang="en-US" sz="4000" dirty="0"/>
              <a:t>Fed Policy </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F456E1-475B-35A9-7AE1-379177EE5CD9}"/>
              </a:ext>
            </a:extLst>
          </p:cNvPr>
          <p:cNvSpPr>
            <a:spLocks noGrp="1"/>
          </p:cNvSpPr>
          <p:nvPr>
            <p:ph idx="1"/>
          </p:nvPr>
        </p:nvSpPr>
        <p:spPr>
          <a:xfrm>
            <a:off x="590719" y="2330505"/>
            <a:ext cx="4803113" cy="3979585"/>
          </a:xfrm>
        </p:spPr>
        <p:txBody>
          <a:bodyPr anchor="ctr">
            <a:normAutofit/>
          </a:bodyPr>
          <a:lstStyle/>
          <a:p>
            <a:r>
              <a:rPr lang="en-US" sz="2000" dirty="0"/>
              <a:t>Election Year: Fed is more politicized now</a:t>
            </a:r>
          </a:p>
          <a:p>
            <a:r>
              <a:rPr lang="en-US" sz="2000" dirty="0"/>
              <a:t>Ever since 2022, SPX has tracked the Fed Balance Sheet very closely (Correlation: 0.78)</a:t>
            </a:r>
          </a:p>
          <a:p>
            <a:r>
              <a:rPr lang="en-US" sz="2000" dirty="0"/>
              <a:t>Last Week Liquidity = SOMA – TGA – RRP</a:t>
            </a:r>
          </a:p>
          <a:p>
            <a:pPr lvl="1"/>
            <a:r>
              <a:rPr lang="en-US" sz="1600" dirty="0"/>
              <a:t>Shifted one week  </a:t>
            </a:r>
          </a:p>
          <a:p>
            <a:r>
              <a:rPr lang="en-US" sz="2000" dirty="0"/>
              <a:t>Subtract TGA because treasury spending adds liquidity to the market </a:t>
            </a:r>
          </a:p>
          <a:p>
            <a:r>
              <a:rPr lang="en-US" sz="2000" dirty="0"/>
              <a:t>Built up TGA and fast diminishing RRP </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 showing the price of a stock market&#10;&#10;Description automatically generated with medium confidence">
            <a:extLst>
              <a:ext uri="{FF2B5EF4-FFF2-40B4-BE49-F238E27FC236}">
                <a16:creationId xmlns:a16="http://schemas.microsoft.com/office/drawing/2014/main" id="{3BD25B4C-696A-AF26-48E7-CA5B5DDAC035}"/>
              </a:ext>
            </a:extLst>
          </p:cNvPr>
          <p:cNvPicPr>
            <a:picLocks noChangeAspect="1"/>
          </p:cNvPicPr>
          <p:nvPr/>
        </p:nvPicPr>
        <p:blipFill rotWithShape="1">
          <a:blip r:embed="rId2"/>
          <a:srcRect t="64" r="4" b="3"/>
          <a:stretch/>
        </p:blipFill>
        <p:spPr>
          <a:xfrm>
            <a:off x="5977788" y="799352"/>
            <a:ext cx="5425410" cy="5259296"/>
          </a:xfrm>
          <a:prstGeom prst="rect">
            <a:avLst/>
          </a:prstGeom>
        </p:spPr>
      </p:pic>
    </p:spTree>
    <p:extLst>
      <p:ext uri="{BB962C8B-B14F-4D97-AF65-F5344CB8AC3E}">
        <p14:creationId xmlns:p14="http://schemas.microsoft.com/office/powerpoint/2010/main" val="236351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088A-463B-DE1B-2C3E-B8368EC443B0}"/>
              </a:ext>
            </a:extLst>
          </p:cNvPr>
          <p:cNvSpPr>
            <a:spLocks noGrp="1"/>
          </p:cNvSpPr>
          <p:nvPr>
            <p:ph type="title"/>
          </p:nvPr>
        </p:nvSpPr>
        <p:spPr>
          <a:xfrm>
            <a:off x="589560" y="856180"/>
            <a:ext cx="4921554" cy="1128068"/>
          </a:xfrm>
        </p:spPr>
        <p:txBody>
          <a:bodyPr anchor="ctr">
            <a:normAutofit fontScale="90000"/>
          </a:bodyPr>
          <a:lstStyle/>
          <a:p>
            <a:r>
              <a:rPr lang="en-US" sz="4000" kern="1200" dirty="0">
                <a:solidFill>
                  <a:schemeClr val="tx1"/>
                </a:solidFill>
                <a:latin typeface="+mj-lt"/>
                <a:ea typeface="+mj-ea"/>
                <a:cs typeface="+mj-cs"/>
              </a:rPr>
              <a:t>Core CPI and Unemployment: Fed Rate Cuts</a:t>
            </a:r>
            <a:endParaRPr lang="en-US" sz="4000" dirty="0"/>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F456E1-475B-35A9-7AE1-379177EE5CD9}"/>
              </a:ext>
            </a:extLst>
          </p:cNvPr>
          <p:cNvSpPr>
            <a:spLocks noGrp="1"/>
          </p:cNvSpPr>
          <p:nvPr>
            <p:ph idx="1"/>
          </p:nvPr>
        </p:nvSpPr>
        <p:spPr>
          <a:xfrm>
            <a:off x="590719" y="2330505"/>
            <a:ext cx="4803113" cy="3979585"/>
          </a:xfrm>
        </p:spPr>
        <p:txBody>
          <a:bodyPr anchor="ctr">
            <a:normAutofit/>
          </a:bodyPr>
          <a:lstStyle/>
          <a:p>
            <a:r>
              <a:rPr lang="en-US" sz="2000" dirty="0"/>
              <a:t>Can see why the markets are pricing in rate cuts starting at the beginning of March</a:t>
            </a:r>
          </a:p>
          <a:p>
            <a:r>
              <a:rPr lang="en-US" sz="2000" dirty="0"/>
              <a:t>These are all the times where Fed started to cut rates</a:t>
            </a:r>
          </a:p>
          <a:p>
            <a:r>
              <a:rPr lang="en-US" sz="2000" dirty="0"/>
              <a:t>Green Text: Where we were most recently </a:t>
            </a:r>
          </a:p>
          <a:p>
            <a:pPr lvl="1"/>
            <a:r>
              <a:rPr lang="en-US" sz="1600" dirty="0"/>
              <a:t>Just under 4.0% for CORE CPI</a:t>
            </a:r>
          </a:p>
          <a:p>
            <a:pPr lvl="1"/>
            <a:r>
              <a:rPr lang="en-US" sz="1600" dirty="0"/>
              <a:t>Low Unemployment (3.7%)</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B79359B-15D9-ADCD-8457-208D5CF9F465}"/>
              </a:ext>
            </a:extLst>
          </p:cNvPr>
          <p:cNvPicPr>
            <a:picLocks noChangeAspect="1"/>
          </p:cNvPicPr>
          <p:nvPr/>
        </p:nvPicPr>
        <p:blipFill>
          <a:blip r:embed="rId2"/>
          <a:stretch>
            <a:fillRect/>
          </a:stretch>
        </p:blipFill>
        <p:spPr>
          <a:xfrm>
            <a:off x="5922492" y="1837628"/>
            <a:ext cx="5536001" cy="3123990"/>
          </a:xfrm>
          <a:prstGeom prst="rect">
            <a:avLst/>
          </a:prstGeom>
        </p:spPr>
      </p:pic>
    </p:spTree>
    <p:extLst>
      <p:ext uri="{BB962C8B-B14F-4D97-AF65-F5344CB8AC3E}">
        <p14:creationId xmlns:p14="http://schemas.microsoft.com/office/powerpoint/2010/main" val="3488971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736B4-D5C8-F082-DB20-F04D948C926D}"/>
              </a:ext>
            </a:extLst>
          </p:cNvPr>
          <p:cNvSpPr>
            <a:spLocks noGrp="1"/>
          </p:cNvSpPr>
          <p:nvPr>
            <p:ph type="title"/>
          </p:nvPr>
        </p:nvSpPr>
        <p:spPr>
          <a:xfrm>
            <a:off x="589560" y="856180"/>
            <a:ext cx="4560584" cy="1128068"/>
          </a:xfrm>
        </p:spPr>
        <p:txBody>
          <a:bodyPr anchor="ctr">
            <a:normAutofit/>
          </a:bodyPr>
          <a:lstStyle/>
          <a:p>
            <a:r>
              <a:rPr lang="en-US" sz="4000" dirty="0"/>
              <a:t>Unemployment Rate</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price&#10;&#10;Description automatically generated with medium confidence">
            <a:extLst>
              <a:ext uri="{FF2B5EF4-FFF2-40B4-BE49-F238E27FC236}">
                <a16:creationId xmlns:a16="http://schemas.microsoft.com/office/drawing/2014/main" id="{EC3028B0-C7F5-1968-0D36-A94E8C2E4208}"/>
              </a:ext>
            </a:extLst>
          </p:cNvPr>
          <p:cNvPicPr>
            <a:picLocks noChangeAspect="1"/>
          </p:cNvPicPr>
          <p:nvPr/>
        </p:nvPicPr>
        <p:blipFill>
          <a:blip r:embed="rId2"/>
          <a:stretch>
            <a:fillRect/>
          </a:stretch>
        </p:blipFill>
        <p:spPr>
          <a:xfrm>
            <a:off x="4896622" y="790638"/>
            <a:ext cx="6721134" cy="5276088"/>
          </a:xfrm>
          <a:prstGeom prst="rect">
            <a:avLst/>
          </a:prstGeom>
        </p:spPr>
      </p:pic>
      <p:sp>
        <p:nvSpPr>
          <p:cNvPr id="14" name="Content Placeholder 2">
            <a:extLst>
              <a:ext uri="{FF2B5EF4-FFF2-40B4-BE49-F238E27FC236}">
                <a16:creationId xmlns:a16="http://schemas.microsoft.com/office/drawing/2014/main" id="{0DF049C1-640F-8DAF-EB17-7979D93E2D59}"/>
              </a:ext>
            </a:extLst>
          </p:cNvPr>
          <p:cNvSpPr>
            <a:spLocks noGrp="1"/>
          </p:cNvSpPr>
          <p:nvPr>
            <p:ph idx="1"/>
          </p:nvPr>
        </p:nvSpPr>
        <p:spPr>
          <a:xfrm>
            <a:off x="371094" y="2718054"/>
            <a:ext cx="3438906" cy="3207258"/>
          </a:xfrm>
        </p:spPr>
        <p:txBody>
          <a:bodyPr anchor="t">
            <a:normAutofit/>
          </a:bodyPr>
          <a:lstStyle/>
          <a:p>
            <a:r>
              <a:rPr lang="en-US" sz="1700" dirty="0"/>
              <a:t>After 525bp rate hike cycle, US unemployment rate is still below 4%</a:t>
            </a:r>
          </a:p>
          <a:p>
            <a:r>
              <a:rPr lang="en-US" sz="1700" dirty="0"/>
              <a:t>Fed Dual Mandate: Price Stability and Full Employment</a:t>
            </a:r>
          </a:p>
          <a:p>
            <a:r>
              <a:rPr lang="en-US" sz="1700" dirty="0"/>
              <a:t>Cuts in March might be priced in too early</a:t>
            </a:r>
          </a:p>
        </p:txBody>
      </p:sp>
    </p:spTree>
    <p:extLst>
      <p:ext uri="{BB962C8B-B14F-4D97-AF65-F5344CB8AC3E}">
        <p14:creationId xmlns:p14="http://schemas.microsoft.com/office/powerpoint/2010/main" val="190561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088A-463B-DE1B-2C3E-B8368EC443B0}"/>
              </a:ext>
            </a:extLst>
          </p:cNvPr>
          <p:cNvSpPr>
            <a:spLocks noGrp="1"/>
          </p:cNvSpPr>
          <p:nvPr>
            <p:ph type="title"/>
          </p:nvPr>
        </p:nvSpPr>
        <p:spPr>
          <a:xfrm>
            <a:off x="589560" y="856180"/>
            <a:ext cx="4560584" cy="1128068"/>
          </a:xfrm>
        </p:spPr>
        <p:txBody>
          <a:bodyPr anchor="ctr">
            <a:normAutofit/>
          </a:bodyPr>
          <a:lstStyle/>
          <a:p>
            <a:r>
              <a:rPr lang="en-US" sz="4000" dirty="0"/>
              <a:t>RRP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F456E1-475B-35A9-7AE1-379177EE5CD9}"/>
              </a:ext>
            </a:extLst>
          </p:cNvPr>
          <p:cNvSpPr>
            <a:spLocks noGrp="1"/>
          </p:cNvSpPr>
          <p:nvPr>
            <p:ph idx="1"/>
          </p:nvPr>
        </p:nvSpPr>
        <p:spPr>
          <a:xfrm>
            <a:off x="590719" y="2330505"/>
            <a:ext cx="4559425" cy="3979585"/>
          </a:xfrm>
        </p:spPr>
        <p:txBody>
          <a:bodyPr anchor="ctr">
            <a:normAutofit/>
          </a:bodyPr>
          <a:lstStyle/>
          <a:p>
            <a:r>
              <a:rPr lang="en-US" sz="2400" dirty="0"/>
              <a:t>Built up TGA with fast decreasing RRP is bullish for assets</a:t>
            </a:r>
          </a:p>
          <a:p>
            <a:pPr lvl="1"/>
            <a:r>
              <a:rPr lang="en-US" sz="1800" dirty="0"/>
              <a:t>Diminishing TGA is bullish because Treasury is spending money in the economy</a:t>
            </a:r>
          </a:p>
          <a:p>
            <a:pPr lvl="2"/>
            <a:r>
              <a:rPr lang="en-US" sz="1400" dirty="0"/>
              <a:t>This adds liquidity into the market</a:t>
            </a:r>
            <a:endParaRPr lang="en-US" sz="1800" dirty="0"/>
          </a:p>
          <a:p>
            <a:pPr lvl="1"/>
            <a:r>
              <a:rPr lang="en-US" sz="1800" dirty="0"/>
              <a:t>Diminishing RRP is bullish because:</a:t>
            </a:r>
          </a:p>
          <a:p>
            <a:pPr lvl="2"/>
            <a:r>
              <a:rPr lang="en-US" sz="1400" dirty="0"/>
              <a:t>A</a:t>
            </a:r>
            <a:r>
              <a:rPr lang="en-US" sz="1400" b="0" i="0" dirty="0">
                <a:effectLst/>
              </a:rPr>
              <a:t> reduction in the usage of the RRP facility could be associated with changing expectations regarding interest rates. In an environment where interest rates are expected to decline, investors might seek higher returns in riskier assets, potentially benefiting equities</a:t>
            </a:r>
            <a:endParaRPr lang="en-US" sz="14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61FF4D-0D2E-34BB-3C04-10091635C875}"/>
              </a:ext>
            </a:extLst>
          </p:cNvPr>
          <p:cNvPicPr>
            <a:picLocks noChangeAspect="1"/>
          </p:cNvPicPr>
          <p:nvPr/>
        </p:nvPicPr>
        <p:blipFill rotWithShape="1">
          <a:blip r:embed="rId2"/>
          <a:srcRect r="714" b="4"/>
          <a:stretch/>
        </p:blipFill>
        <p:spPr>
          <a:xfrm>
            <a:off x="5977788" y="799352"/>
            <a:ext cx="5425410" cy="5259296"/>
          </a:xfrm>
          <a:prstGeom prst="rect">
            <a:avLst/>
          </a:prstGeom>
        </p:spPr>
      </p:pic>
    </p:spTree>
    <p:extLst>
      <p:ext uri="{BB962C8B-B14F-4D97-AF65-F5344CB8AC3E}">
        <p14:creationId xmlns:p14="http://schemas.microsoft.com/office/powerpoint/2010/main" val="2984174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CE12C-433A-8A4D-735B-F0F6976FDFC9}"/>
              </a:ext>
            </a:extLst>
          </p:cNvPr>
          <p:cNvSpPr>
            <a:spLocks noGrp="1"/>
          </p:cNvSpPr>
          <p:nvPr>
            <p:ph type="title"/>
          </p:nvPr>
        </p:nvSpPr>
        <p:spPr>
          <a:xfrm>
            <a:off x="589560" y="856180"/>
            <a:ext cx="5279408" cy="1128068"/>
          </a:xfrm>
        </p:spPr>
        <p:txBody>
          <a:bodyPr anchor="ctr">
            <a:normAutofit fontScale="90000"/>
          </a:bodyPr>
          <a:lstStyle/>
          <a:p>
            <a:r>
              <a:rPr lang="en-US" sz="4000" dirty="0"/>
              <a:t>Growth – Positive Recent WEI Prints</a:t>
            </a:r>
          </a:p>
        </p:txBody>
      </p:sp>
      <p:grpSp>
        <p:nvGrpSpPr>
          <p:cNvPr id="25" name="Group 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2BABAB-2DEA-B3FB-120E-0B2D321818DB}"/>
              </a:ext>
            </a:extLst>
          </p:cNvPr>
          <p:cNvSpPr>
            <a:spLocks noGrp="1"/>
          </p:cNvSpPr>
          <p:nvPr>
            <p:ph idx="1"/>
          </p:nvPr>
        </p:nvSpPr>
        <p:spPr>
          <a:xfrm>
            <a:off x="590719" y="2330505"/>
            <a:ext cx="5278066" cy="3979585"/>
          </a:xfrm>
        </p:spPr>
        <p:txBody>
          <a:bodyPr anchor="ctr">
            <a:normAutofit/>
          </a:bodyPr>
          <a:lstStyle/>
          <a:p>
            <a:r>
              <a:rPr lang="en-US" sz="2000" dirty="0"/>
              <a:t>Real GDP relationship with Weekly Economic Index</a:t>
            </a:r>
          </a:p>
          <a:p>
            <a:r>
              <a:rPr lang="en-US" sz="2000" dirty="0"/>
              <a:t>Jan 6</a:t>
            </a:r>
            <a:r>
              <a:rPr lang="en-US" sz="2000" baseline="30000" dirty="0"/>
              <a:t>th</a:t>
            </a:r>
            <a:r>
              <a:rPr lang="en-US" sz="2000" dirty="0"/>
              <a:t> Level: 2.94</a:t>
            </a:r>
          </a:p>
          <a:p>
            <a:r>
              <a:rPr lang="en-US" sz="2000" dirty="0"/>
              <a:t>By this measure, the economy seems to be growing despite tighter monetary policy</a:t>
            </a:r>
          </a:p>
        </p:txBody>
      </p:sp>
      <p:sp>
        <p:nvSpPr>
          <p:cNvPr id="31" name="Rectangle 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person and person&#10;&#10;Description automatically generated with medium confidence">
            <a:extLst>
              <a:ext uri="{FF2B5EF4-FFF2-40B4-BE49-F238E27FC236}">
                <a16:creationId xmlns:a16="http://schemas.microsoft.com/office/drawing/2014/main" id="{4F7E24EB-C102-A355-7A97-C034E1592C02}"/>
              </a:ext>
            </a:extLst>
          </p:cNvPr>
          <p:cNvPicPr>
            <a:picLocks noChangeAspect="1"/>
          </p:cNvPicPr>
          <p:nvPr/>
        </p:nvPicPr>
        <p:blipFill>
          <a:blip r:embed="rId2"/>
          <a:stretch>
            <a:fillRect/>
          </a:stretch>
        </p:blipFill>
        <p:spPr>
          <a:xfrm>
            <a:off x="7083423" y="1088209"/>
            <a:ext cx="4397433" cy="1506121"/>
          </a:xfrm>
          <a:prstGeom prst="rect">
            <a:avLst/>
          </a:prstGeom>
        </p:spPr>
      </p:pic>
      <p:sp>
        <p:nvSpPr>
          <p:cNvPr id="35" name="Rectangle 3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the growth of the stock market&#10;&#10;Description automatically generated">
            <a:extLst>
              <a:ext uri="{FF2B5EF4-FFF2-40B4-BE49-F238E27FC236}">
                <a16:creationId xmlns:a16="http://schemas.microsoft.com/office/drawing/2014/main" id="{6F67B609-B858-403A-2245-275A67B80760}"/>
              </a:ext>
            </a:extLst>
          </p:cNvPr>
          <p:cNvPicPr>
            <a:picLocks noChangeAspect="1"/>
          </p:cNvPicPr>
          <p:nvPr/>
        </p:nvPicPr>
        <p:blipFill>
          <a:blip r:embed="rId3"/>
          <a:stretch>
            <a:fillRect/>
          </a:stretch>
        </p:blipFill>
        <p:spPr>
          <a:xfrm>
            <a:off x="7969355" y="3707894"/>
            <a:ext cx="2623704" cy="2518756"/>
          </a:xfrm>
          <a:prstGeom prst="rect">
            <a:avLst/>
          </a:prstGeom>
        </p:spPr>
      </p:pic>
    </p:spTree>
    <p:extLst>
      <p:ext uri="{BB962C8B-B14F-4D97-AF65-F5344CB8AC3E}">
        <p14:creationId xmlns:p14="http://schemas.microsoft.com/office/powerpoint/2010/main" val="57229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a:xfrm>
            <a:off x="638881" y="417576"/>
            <a:ext cx="10909640" cy="1249394"/>
          </a:xfrm>
        </p:spPr>
        <p:txBody>
          <a:bodyPr anchor="ctr">
            <a:normAutofit/>
          </a:bodyPr>
          <a:lstStyle/>
          <a:p>
            <a:r>
              <a:rPr lang="en-US" sz="4100" dirty="0"/>
              <a:t>Bearish Points</a:t>
            </a:r>
            <a:br>
              <a:rPr lang="en-US" sz="4100" dirty="0"/>
            </a:br>
            <a:endParaRPr lang="en-US" sz="4100" dirty="0"/>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486BB3-F72A-3F18-BD85-F662F7212E23}"/>
              </a:ext>
            </a:extLst>
          </p:cNvPr>
          <p:cNvPicPr>
            <a:picLocks noChangeAspect="1"/>
          </p:cNvPicPr>
          <p:nvPr/>
        </p:nvPicPr>
        <p:blipFill>
          <a:blip r:embed="rId2"/>
          <a:stretch>
            <a:fillRect/>
          </a:stretch>
        </p:blipFill>
        <p:spPr>
          <a:xfrm>
            <a:off x="445897" y="2920254"/>
            <a:ext cx="11295608" cy="3586353"/>
          </a:xfrm>
          <a:prstGeom prst="rect">
            <a:avLst/>
          </a:prstGeom>
        </p:spPr>
      </p:pic>
      <p:sp>
        <p:nvSpPr>
          <p:cNvPr id="4" name="Title 1">
            <a:extLst>
              <a:ext uri="{FF2B5EF4-FFF2-40B4-BE49-F238E27FC236}">
                <a16:creationId xmlns:a16="http://schemas.microsoft.com/office/drawing/2014/main" id="{390D5A80-83FE-3644-F556-402A17276D8F}"/>
              </a:ext>
            </a:extLst>
          </p:cNvPr>
          <p:cNvSpPr txBox="1">
            <a:spLocks/>
          </p:cNvSpPr>
          <p:nvPr/>
        </p:nvSpPr>
        <p:spPr>
          <a:xfrm>
            <a:off x="446672" y="1670860"/>
            <a:ext cx="11295608" cy="124939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400" dirty="0"/>
              <a:t>Supply Chain has already normalized – Some believe that’s why that last bit in bringing down inflation won’t be as quick and easy as the market thinks </a:t>
            </a:r>
          </a:p>
        </p:txBody>
      </p:sp>
    </p:spTree>
    <p:extLst>
      <p:ext uri="{BB962C8B-B14F-4D97-AF65-F5344CB8AC3E}">
        <p14:creationId xmlns:p14="http://schemas.microsoft.com/office/powerpoint/2010/main" val="1370002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736B4-D5C8-F082-DB20-F04D948C926D}"/>
              </a:ext>
            </a:extLst>
          </p:cNvPr>
          <p:cNvSpPr>
            <a:spLocks noGrp="1"/>
          </p:cNvSpPr>
          <p:nvPr>
            <p:ph type="title"/>
          </p:nvPr>
        </p:nvSpPr>
        <p:spPr>
          <a:xfrm>
            <a:off x="589560" y="856180"/>
            <a:ext cx="4560584" cy="1128068"/>
          </a:xfrm>
        </p:spPr>
        <p:txBody>
          <a:bodyPr anchor="ctr">
            <a:normAutofit fontScale="90000"/>
          </a:bodyPr>
          <a:lstStyle/>
          <a:p>
            <a:r>
              <a:rPr lang="en-US" sz="4000" dirty="0"/>
              <a:t>Core CPI </a:t>
            </a:r>
            <a:br>
              <a:rPr lang="en-US" sz="4000" dirty="0"/>
            </a:br>
            <a:r>
              <a:rPr lang="en-US" sz="4000" dirty="0"/>
              <a:t>(Market is too Dovish)</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F1C4A-6FA2-7C20-4A11-4B5E94606D08}"/>
              </a:ext>
            </a:extLst>
          </p:cNvPr>
          <p:cNvSpPr>
            <a:spLocks noGrp="1"/>
          </p:cNvSpPr>
          <p:nvPr>
            <p:ph idx="1"/>
          </p:nvPr>
        </p:nvSpPr>
        <p:spPr>
          <a:xfrm>
            <a:off x="590719" y="2330505"/>
            <a:ext cx="4559425" cy="3979585"/>
          </a:xfrm>
        </p:spPr>
        <p:txBody>
          <a:bodyPr anchor="ctr">
            <a:normAutofit lnSpcReduction="10000"/>
          </a:bodyPr>
          <a:lstStyle/>
          <a:p>
            <a:r>
              <a:rPr lang="en-US" sz="2000" dirty="0"/>
              <a:t>Core CPI has fallen quite significantly due to supply chain normalization and tighter monetary policy but still not close to 2%</a:t>
            </a:r>
          </a:p>
          <a:p>
            <a:r>
              <a:rPr lang="en-US" sz="2000" dirty="0"/>
              <a:t>PCE is what Fed looks at, but most recent data comes out later in the month</a:t>
            </a:r>
          </a:p>
          <a:p>
            <a:r>
              <a:rPr lang="en-US" sz="2000" b="1" dirty="0"/>
              <a:t>Consensus for PCE Number: 2.9% y/y</a:t>
            </a:r>
          </a:p>
          <a:p>
            <a:pPr lvl="1"/>
            <a:r>
              <a:rPr lang="en-US" sz="1600" b="1" dirty="0"/>
              <a:t>0.2% m/m</a:t>
            </a:r>
          </a:p>
          <a:p>
            <a:pPr lvl="1"/>
            <a:r>
              <a:rPr lang="en-US" sz="1600" b="1" dirty="0"/>
              <a:t>This number is coming down but seems to high for Fed to declare victory over inflation</a:t>
            </a:r>
          </a:p>
          <a:p>
            <a:pPr lvl="1"/>
            <a:r>
              <a:rPr lang="en-US" sz="1600" b="1" dirty="0"/>
              <a:t>Expecting rate cuts to not happen until May meeting (market is too dovish)</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10;&#10;Description automatically generated">
            <a:extLst>
              <a:ext uri="{FF2B5EF4-FFF2-40B4-BE49-F238E27FC236}">
                <a16:creationId xmlns:a16="http://schemas.microsoft.com/office/drawing/2014/main" id="{EFE8FE41-8A59-324E-47FD-365C74C7B24B}"/>
              </a:ext>
            </a:extLst>
          </p:cNvPr>
          <p:cNvPicPr>
            <a:picLocks noChangeAspect="1"/>
          </p:cNvPicPr>
          <p:nvPr/>
        </p:nvPicPr>
        <p:blipFill rotWithShape="1">
          <a:blip r:embed="rId2"/>
          <a:srcRect t="64" r="4" b="3"/>
          <a:stretch/>
        </p:blipFill>
        <p:spPr>
          <a:xfrm>
            <a:off x="5977788" y="799352"/>
            <a:ext cx="5425410" cy="5259296"/>
          </a:xfrm>
          <a:prstGeom prst="rect">
            <a:avLst/>
          </a:prstGeom>
        </p:spPr>
      </p:pic>
    </p:spTree>
    <p:extLst>
      <p:ext uri="{BB962C8B-B14F-4D97-AF65-F5344CB8AC3E}">
        <p14:creationId xmlns:p14="http://schemas.microsoft.com/office/powerpoint/2010/main" val="315874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2591</TotalTime>
  <Words>1266</Words>
  <Application>Microsoft Macintosh PowerPoint</Application>
  <PresentationFormat>Widescreen</PresentationFormat>
  <Paragraphs>128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Macro Outlook</vt:lpstr>
      <vt:lpstr>Bullish Points</vt:lpstr>
      <vt:lpstr>Fed Policy </vt:lpstr>
      <vt:lpstr>Core CPI and Unemployment: Fed Rate Cuts</vt:lpstr>
      <vt:lpstr>Unemployment Rate</vt:lpstr>
      <vt:lpstr>RRP </vt:lpstr>
      <vt:lpstr>Growth – Positive Recent WEI Prints</vt:lpstr>
      <vt:lpstr>Bearish Points </vt:lpstr>
      <vt:lpstr>Core CPI  (Market is too Dovish)</vt:lpstr>
      <vt:lpstr>Temporary Health Services </vt:lpstr>
      <vt:lpstr>Wage Inflation</vt:lpstr>
      <vt:lpstr>C&amp;I Tightening Standards</vt:lpstr>
      <vt:lpstr>Geopolitical Risks</vt:lpstr>
      <vt:lpstr>NFP Revisions</vt:lpstr>
      <vt:lpstr>Overweights / Underweights</vt:lpstr>
      <vt:lpstr>TLT (Overvalued Levels)</vt:lpstr>
      <vt:lpstr>Steepeners</vt:lpstr>
      <vt:lpstr>SPY (Overvalued Levels)</vt:lpstr>
      <vt:lpstr>Oil and Gas (XOP)</vt:lpstr>
      <vt:lpstr>Healthcare:  Declining Growth</vt:lpstr>
      <vt:lpstr>Defense Companies</vt:lpstr>
      <vt:lpstr>Gold</vt:lpstr>
      <vt:lpstr>Appendix /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 Outlook</dc:title>
  <dc:creator>Ryan Finegan</dc:creator>
  <cp:lastModifiedBy>Ryan Finegan</cp:lastModifiedBy>
  <cp:revision>11</cp:revision>
  <dcterms:created xsi:type="dcterms:W3CDTF">2024-01-13T20:55:18Z</dcterms:created>
  <dcterms:modified xsi:type="dcterms:W3CDTF">2024-01-16T04:55:56Z</dcterms:modified>
</cp:coreProperties>
</file>